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0" r:id="rId2"/>
  </p:sldMasterIdLst>
  <p:handoutMasterIdLst>
    <p:handoutMasterId r:id="rId11"/>
  </p:handoutMasterIdLst>
  <p:sldIdLst>
    <p:sldId id="264" r:id="rId3"/>
    <p:sldId id="256" r:id="rId4"/>
    <p:sldId id="257" r:id="rId5"/>
    <p:sldId id="261" r:id="rId6"/>
    <p:sldId id="262" r:id="rId7"/>
    <p:sldId id="258" r:id="rId8"/>
    <p:sldId id="260" r:id="rId9"/>
    <p:sldId id="263" r:id="rId10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3A0367-F1CC-472F-8735-E96188747357}" type="datetimeFigureOut">
              <a:rPr lang="ro-RO" smtClean="0"/>
              <a:t>16.11.2016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9B4D74-10E4-43B5-B4ED-C4BAFD46B4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928872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B0E16-7CC1-44B9-8478-A41AE4559D63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16/11/2016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9C513-E2F7-4E6C-BDAD-4A5E5D06028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6500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11/16/2016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11/16/2016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C57B0E16-7CC1-44B9-8478-A41AE4559D63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400"/>
              <a:t>16/11/2016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F7D9C513-E2F7-4E6C-BDAD-4A5E5D06028C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 defTabSz="914400"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604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helsinki.fi/" TargetMode="External"/><Relationship Id="rId13" Type="http://schemas.openxmlformats.org/officeDocument/2006/relationships/hyperlink" Target="http://ec.europa.eu/programmes/erasmus-plus/index_en.htm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12" Type="http://schemas.openxmlformats.org/officeDocument/2006/relationships/image" Target="../media/image6.png"/><Relationship Id="rId2" Type="http://schemas.openxmlformats.org/officeDocument/2006/relationships/hyperlink" Target="http://www.ncl.ac.uk/" TargetMode="External"/><Relationship Id="rId16" Type="http://schemas.openxmlformats.org/officeDocument/2006/relationships/hyperlink" Target="http://research.ncl.ac.uk/romtels/resources/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univ-montp3.fr/" TargetMode="External"/><Relationship Id="rId11" Type="http://schemas.openxmlformats.org/officeDocument/2006/relationships/image" Target="../media/image5.png"/><Relationship Id="rId5" Type="http://schemas.openxmlformats.org/officeDocument/2006/relationships/image" Target="../media/image2.jpeg"/><Relationship Id="rId15" Type="http://schemas.openxmlformats.org/officeDocument/2006/relationships/image" Target="../media/image8.png"/><Relationship Id="rId10" Type="http://schemas.openxmlformats.org/officeDocument/2006/relationships/hyperlink" Target="http://arthurshillprimaryschools.co.uk/" TargetMode="External"/><Relationship Id="rId4" Type="http://schemas.openxmlformats.org/officeDocument/2006/relationships/hyperlink" Target="https://www.mdx.ac.uk/" TargetMode="External"/><Relationship Id="rId9" Type="http://schemas.openxmlformats.org/officeDocument/2006/relationships/image" Target="../media/image4.jpeg"/><Relationship Id="rId1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ttp://research.ncl.ac.uk/media/sites/researchwebsites/romtels/NULogo300px-240x84.jpg">
            <a:hlinkClick r:id="rId2" tgtFrame="&quot;_blank&quot;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623" y="5694948"/>
            <a:ext cx="1437404" cy="61011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http://research.ncl.ac.uk/media/sites/researchwebsites/romtels/MU_LDN_partner_2col%20(c)300px-120x66.jpg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2039" y="5700846"/>
            <a:ext cx="1222810" cy="571081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MontpellierLogo">
            <a:hlinkClick r:id="rId6"/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3862" y="5714465"/>
            <a:ext cx="1140058" cy="654232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 descr="http://research.ncl.ac.uk/media/sites/researchwebsites/romtels/UHelsinki%20copy300px-120x66.jpg">
            <a:hlinkClick r:id="rId8"/>
          </p:cNvPr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2337" y="5635891"/>
            <a:ext cx="1188083" cy="6737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 descr="http://research.ncl.ac.uk/media/sites/researchwebsites/romtels/ArthursHillplainbground-120x66.png">
            <a:hlinkClick r:id="rId10"/>
          </p:cNvPr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8837" y="5714465"/>
            <a:ext cx="665513" cy="65423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1789" y="5714464"/>
            <a:ext cx="1771519" cy="571081"/>
          </a:xfrm>
          <a:prstGeom prst="rect">
            <a:avLst/>
          </a:prstGeom>
        </p:spPr>
      </p:pic>
      <p:pic>
        <p:nvPicPr>
          <p:cNvPr id="17" name="Picture 16" descr="http://research.ncl.ac.uk/media/sites/researchwebsites/romtels/erasmus+logo_mic-421x120.jpg">
            <a:hlinkClick r:id="rId13" tgtFrame="&quot;_blank&quot;"/>
          </p:cNvPr>
          <p:cNvPicPr/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0547" y="5601731"/>
            <a:ext cx="1732948" cy="7420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/>
          <p:cNvPicPr/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506" y="512925"/>
            <a:ext cx="9273062" cy="182662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518506" y="2526293"/>
            <a:ext cx="89843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GB" sz="2400" dirty="0" smtClean="0">
                <a:solidFill>
                  <a:prstClr val="black"/>
                </a:solidFill>
              </a:rPr>
              <a:t>Languages for Dignity: a pedagogy for success at school</a:t>
            </a:r>
          </a:p>
          <a:p>
            <a:pPr defTabSz="914400"/>
            <a:r>
              <a:rPr lang="en-GB" sz="2400" dirty="0" smtClean="0">
                <a:solidFill>
                  <a:prstClr val="black"/>
                </a:solidFill>
              </a:rPr>
              <a:t>Oradea, Romania</a:t>
            </a:r>
          </a:p>
          <a:p>
            <a:pPr defTabSz="914400"/>
            <a:r>
              <a:rPr lang="en-GB" sz="2400" dirty="0" smtClean="0">
                <a:solidFill>
                  <a:prstClr val="black"/>
                </a:solidFill>
              </a:rPr>
              <a:t>26</a:t>
            </a:r>
            <a:r>
              <a:rPr lang="en-GB" sz="2400" baseline="30000" dirty="0" smtClean="0">
                <a:solidFill>
                  <a:prstClr val="black"/>
                </a:solidFill>
              </a:rPr>
              <a:t>th</a:t>
            </a:r>
            <a:r>
              <a:rPr lang="en-GB" sz="2400" dirty="0" smtClean="0">
                <a:solidFill>
                  <a:prstClr val="black"/>
                </a:solidFill>
              </a:rPr>
              <a:t>-27</a:t>
            </a:r>
            <a:r>
              <a:rPr lang="en-GB" sz="2400" baseline="30000" dirty="0" smtClean="0">
                <a:solidFill>
                  <a:prstClr val="black"/>
                </a:solidFill>
              </a:rPr>
              <a:t>th</a:t>
            </a:r>
            <a:r>
              <a:rPr lang="en-GB" sz="2400" dirty="0" smtClean="0">
                <a:solidFill>
                  <a:prstClr val="black"/>
                </a:solidFill>
              </a:rPr>
              <a:t> October 2016</a:t>
            </a:r>
          </a:p>
          <a:p>
            <a:pPr defTabSz="914400"/>
            <a:endParaRPr lang="en-GB" sz="2400" dirty="0">
              <a:solidFill>
                <a:prstClr val="black"/>
              </a:solidFill>
            </a:endParaRPr>
          </a:p>
          <a:p>
            <a:pPr defTabSz="914400"/>
            <a:r>
              <a:rPr lang="en-GB" sz="2400" smtClean="0">
                <a:solidFill>
                  <a:prstClr val="black"/>
                </a:solidFill>
              </a:rPr>
              <a:t>Day 2</a:t>
            </a:r>
            <a:endParaRPr lang="en-GB" sz="2400" dirty="0" smtClean="0">
              <a:solidFill>
                <a:prstClr val="black"/>
              </a:solidFill>
            </a:endParaRPr>
          </a:p>
          <a:p>
            <a:pPr defTabSz="914400"/>
            <a:r>
              <a:rPr lang="en-GB" sz="2400" dirty="0" smtClean="0">
                <a:solidFill>
                  <a:prstClr val="black"/>
                </a:solidFill>
              </a:rPr>
              <a:t>Daniela </a:t>
            </a:r>
            <a:r>
              <a:rPr lang="en-GB" sz="2400" dirty="0" err="1" smtClean="0">
                <a:solidFill>
                  <a:prstClr val="black"/>
                </a:solidFill>
              </a:rPr>
              <a:t>Tutos</a:t>
            </a:r>
            <a:endParaRPr lang="en-GB" sz="2400" dirty="0" smtClean="0">
              <a:solidFill>
                <a:prstClr val="black"/>
              </a:solidFill>
            </a:endParaRPr>
          </a:p>
          <a:p>
            <a:pPr defTabSz="914400"/>
            <a:endParaRPr lang="en-GB" dirty="0">
              <a:solidFill>
                <a:prstClr val="black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108837" y="4842223"/>
            <a:ext cx="43916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/>
            <a:r>
              <a:rPr lang="en-GB" dirty="0" smtClean="0">
                <a:solidFill>
                  <a:prstClr val="black"/>
                </a:solidFill>
                <a:hlinkClick r:id="rId16"/>
              </a:rPr>
              <a:t>http://research.ncl.ac.uk/romtels/resources/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437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o-RO" sz="4800" dirty="0"/>
              <a:t>Bariere în educația grupurilor minoritare din România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o-RO" dirty="0"/>
              <a:t>Oradea, 27 octombrie 2016</a:t>
            </a:r>
          </a:p>
        </p:txBody>
      </p:sp>
    </p:spTree>
    <p:extLst>
      <p:ext uri="{BB962C8B-B14F-4D97-AF65-F5344CB8AC3E}">
        <p14:creationId xmlns:p14="http://schemas.microsoft.com/office/powerpoint/2010/main" val="25672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/>
              <a:t>Bariere în educația grupurilor minoritare din România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Bariere în învățare</a:t>
            </a:r>
          </a:p>
          <a:p>
            <a:pPr lvl="1"/>
            <a:r>
              <a:rPr lang="ro-RO" dirty="0"/>
              <a:t>Bariere în participare</a:t>
            </a:r>
          </a:p>
          <a:p>
            <a:pPr lvl="1"/>
            <a:r>
              <a:rPr lang="ro-RO" dirty="0"/>
              <a:t>Bariere generate de curriculum</a:t>
            </a:r>
          </a:p>
          <a:p>
            <a:r>
              <a:rPr lang="ro-RO" dirty="0"/>
              <a:t>Alți factori</a:t>
            </a:r>
          </a:p>
          <a:p>
            <a:pPr lvl="1"/>
            <a:r>
              <a:rPr lang="ro-RO" dirty="0"/>
              <a:t>Experiența educațională a familiei</a:t>
            </a:r>
          </a:p>
          <a:p>
            <a:pPr lvl="1"/>
            <a:r>
              <a:rPr lang="ro-RO" dirty="0"/>
              <a:t>Localizarea geografică</a:t>
            </a:r>
          </a:p>
          <a:p>
            <a:pPr lvl="1"/>
            <a:r>
              <a:rPr lang="ro-RO" dirty="0"/>
              <a:t>Administrația</a:t>
            </a:r>
          </a:p>
        </p:txBody>
      </p:sp>
    </p:spTree>
    <p:extLst>
      <p:ext uri="{BB962C8B-B14F-4D97-AF65-F5344CB8AC3E}">
        <p14:creationId xmlns:p14="http://schemas.microsoft.com/office/powerpoint/2010/main" val="69640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Bariere de participare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Sărăcia și subdezvoltarea</a:t>
            </a:r>
          </a:p>
          <a:p>
            <a:r>
              <a:rPr lang="ro-RO" dirty="0"/>
              <a:t>Lipsa serviciilor de sprijin </a:t>
            </a:r>
          </a:p>
          <a:p>
            <a:r>
              <a:rPr lang="ro-RO" dirty="0"/>
              <a:t>Școli slab pregătite – lipsa de înțelegere a culturii, caracteristicilor și nevoilor individuale ale elevilor; școlile nu acceptă diversitatea elevilor și nici nu o valorizează</a:t>
            </a:r>
          </a:p>
          <a:p>
            <a:r>
              <a:rPr lang="ro-RO" dirty="0"/>
              <a:t>Implicarea necorespunzătoare a părinților – efecte</a:t>
            </a:r>
          </a:p>
          <a:p>
            <a:r>
              <a:rPr lang="ro-RO" dirty="0"/>
              <a:t>Structurile existente nu promovează colaborarea pt. beneficiul copilului</a:t>
            </a:r>
          </a:p>
        </p:txBody>
      </p:sp>
    </p:spTree>
    <p:extLst>
      <p:ext uri="{BB962C8B-B14F-4D97-AF65-F5344CB8AC3E}">
        <p14:creationId xmlns:p14="http://schemas.microsoft.com/office/powerpoint/2010/main" val="376186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Bariere generate de curriculul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o-RO" dirty="0"/>
              <a:t>Curricululm </a:t>
            </a:r>
            <a:r>
              <a:rPr lang="ro-RO" i="1" dirty="0"/>
              <a:t>inflexibil</a:t>
            </a:r>
            <a:r>
              <a:rPr lang="ro-RO" dirty="0"/>
              <a:t> – nu ia în considerare specificul preferințelor și stilurilor de învățare ale elevilor; </a:t>
            </a:r>
          </a:p>
          <a:p>
            <a:r>
              <a:rPr lang="ro-RO" dirty="0"/>
              <a:t>Curricululm </a:t>
            </a:r>
            <a:r>
              <a:rPr lang="ro-RO" i="1" dirty="0"/>
              <a:t>nediferențiat</a:t>
            </a:r>
            <a:r>
              <a:rPr lang="ro-RO" dirty="0"/>
              <a:t> – nu ia în considerare nevoile de învățare ale elevului; </a:t>
            </a:r>
          </a:p>
          <a:p>
            <a:r>
              <a:rPr lang="ro-RO" dirty="0"/>
              <a:t>Curricululm </a:t>
            </a:r>
            <a:r>
              <a:rPr lang="ro-RO" i="1" dirty="0"/>
              <a:t>irelevant</a:t>
            </a:r>
            <a:r>
              <a:rPr lang="ro-RO" dirty="0"/>
              <a:t> – nu furnizează informații semnificative pentru experiența de viață și cultura elevului; </a:t>
            </a:r>
          </a:p>
          <a:p>
            <a:r>
              <a:rPr lang="ro-RO" dirty="0"/>
              <a:t>Curricululm cu </a:t>
            </a:r>
            <a:r>
              <a:rPr lang="ro-RO" i="1" dirty="0"/>
              <a:t>limbaj</a:t>
            </a:r>
            <a:r>
              <a:rPr lang="ro-RO" dirty="0"/>
              <a:t> extrem de </a:t>
            </a:r>
            <a:r>
              <a:rPr lang="ro-RO" i="1" dirty="0"/>
              <a:t>complicat</a:t>
            </a:r>
            <a:r>
              <a:rPr lang="ro-RO" dirty="0"/>
              <a:t> – împiedică buna colaborare; </a:t>
            </a:r>
          </a:p>
          <a:p>
            <a:r>
              <a:rPr lang="ro-RO" dirty="0"/>
              <a:t>Curricululm prezentat într-o </a:t>
            </a:r>
            <a:r>
              <a:rPr lang="ro-RO" i="1" dirty="0"/>
              <a:t>limbă diferită</a:t>
            </a:r>
            <a:r>
              <a:rPr lang="ro-RO" dirty="0"/>
              <a:t>, alta decât limba maternă; </a:t>
            </a:r>
          </a:p>
          <a:p>
            <a:r>
              <a:rPr lang="ro-RO" dirty="0"/>
              <a:t>Utilizarea, în procesul de învățare, a unor </a:t>
            </a:r>
            <a:r>
              <a:rPr lang="ro-RO" i="1" dirty="0"/>
              <a:t>materiale și echipamente necorespunzătoare</a:t>
            </a:r>
            <a:r>
              <a:rPr lang="ro-RO" dirty="0"/>
              <a:t>; </a:t>
            </a:r>
          </a:p>
          <a:p>
            <a:r>
              <a:rPr lang="ro-RO" i="1" dirty="0"/>
              <a:t>Mecanismele</a:t>
            </a:r>
            <a:r>
              <a:rPr lang="ro-RO" dirty="0"/>
              <a:t> utilizate în </a:t>
            </a:r>
            <a:r>
              <a:rPr lang="ro-RO" i="1" dirty="0"/>
              <a:t>evaluarea</a:t>
            </a:r>
            <a:r>
              <a:rPr lang="ro-RO" dirty="0"/>
              <a:t> competențelor formate</a:t>
            </a:r>
          </a:p>
        </p:txBody>
      </p:sp>
    </p:spTree>
    <p:extLst>
      <p:ext uri="{BB962C8B-B14F-4D97-AF65-F5344CB8AC3E}">
        <p14:creationId xmlns:p14="http://schemas.microsoft.com/office/powerpoint/2010/main" val="1880416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/>
              <a:t>Ce urmărește Școala din România?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669" y="2630556"/>
            <a:ext cx="9601200" cy="3581400"/>
          </a:xfrm>
        </p:spPr>
        <p:txBody>
          <a:bodyPr>
            <a:normAutofit/>
          </a:bodyPr>
          <a:lstStyle/>
          <a:p>
            <a:pPr lvl="1"/>
            <a:r>
              <a:rPr lang="ro-RO" sz="3600" dirty="0"/>
              <a:t>Prezența</a:t>
            </a:r>
            <a:r>
              <a:rPr lang="ro-RO" sz="3600" i="0" dirty="0"/>
              <a:t> școlară a elevilor</a:t>
            </a:r>
          </a:p>
          <a:p>
            <a:pPr lvl="1"/>
            <a:r>
              <a:rPr lang="ro-RO" sz="3600" dirty="0"/>
              <a:t>Performanța</a:t>
            </a:r>
            <a:r>
              <a:rPr lang="ro-RO" sz="3600" i="0" dirty="0"/>
              <a:t> școlară a acestora</a:t>
            </a:r>
          </a:p>
          <a:p>
            <a:pPr lvl="1"/>
            <a:r>
              <a:rPr lang="ro-RO" sz="3600" i="0" dirty="0"/>
              <a:t>Stabilirea </a:t>
            </a:r>
            <a:r>
              <a:rPr lang="ro-RO" sz="3600" dirty="0"/>
              <a:t>relației</a:t>
            </a:r>
            <a:r>
              <a:rPr lang="ro-RO" sz="3600" i="0" dirty="0"/>
              <a:t> școală – familie</a:t>
            </a:r>
          </a:p>
          <a:p>
            <a:pPr lvl="1"/>
            <a:r>
              <a:rPr lang="ro-RO" sz="3600" dirty="0"/>
              <a:t>Sprijin</a:t>
            </a:r>
            <a:r>
              <a:rPr lang="ro-RO" sz="3600" i="0" dirty="0"/>
              <a:t> din partea comunitățiii de care școala are nevoie</a:t>
            </a:r>
          </a:p>
        </p:txBody>
      </p:sp>
    </p:spTree>
    <p:extLst>
      <p:ext uri="{BB962C8B-B14F-4D97-AF65-F5344CB8AC3E}">
        <p14:creationId xmlns:p14="http://schemas.microsoft.com/office/powerpoint/2010/main" val="3958620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/>
              <a:t>Bariere în educație pentru membrii comunității rome din România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Bariere materiale, de natalitate: resurse financiare limitate, dificultăți legate de transport, responsabilitatea de a crește mai mulți copii, grija pentru cei în vârstă, etc. </a:t>
            </a:r>
          </a:p>
          <a:p>
            <a:r>
              <a:rPr lang="ro-RO" dirty="0"/>
              <a:t>Bariere psihologice: lipsa de încredere a părinților în propriile capacități cauzată de lipsa studiilor, ei nu perceop ca fiind capabili sa-i ajute pe copii în activitățile școlare.</a:t>
            </a:r>
          </a:p>
          <a:p>
            <a:r>
              <a:rPr lang="ro-RO" dirty="0"/>
              <a:t>Bariere ce țin de cultura organizațională: </a:t>
            </a:r>
          </a:p>
          <a:p>
            <a:pPr lvl="1"/>
            <a:r>
              <a:rPr lang="ro-RO" dirty="0"/>
              <a:t>Atitudinea profesorilor</a:t>
            </a:r>
          </a:p>
          <a:p>
            <a:pPr lvl="1"/>
            <a:r>
              <a:rPr lang="ro-RO" dirty="0"/>
              <a:t>Climatul școlar</a:t>
            </a:r>
          </a:p>
        </p:txBody>
      </p:sp>
    </p:spTree>
    <p:extLst>
      <p:ext uri="{BB962C8B-B14F-4D97-AF65-F5344CB8AC3E}">
        <p14:creationId xmlns:p14="http://schemas.microsoft.com/office/powerpoint/2010/main" val="1714066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Ce vezi în imaginea alăturată?</a:t>
            </a:r>
          </a:p>
        </p:txBody>
      </p:sp>
      <p:pic>
        <p:nvPicPr>
          <p:cNvPr id="4" name="Picture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94" r="3294"/>
          <a:stretch>
            <a:fillRect/>
          </a:stretch>
        </p:blipFill>
        <p:spPr>
          <a:xfrm>
            <a:off x="3660595" y="2286000"/>
            <a:ext cx="5023209" cy="3581400"/>
          </a:xfrm>
        </p:spPr>
      </p:pic>
    </p:spTree>
    <p:extLst>
      <p:ext uri="{BB962C8B-B14F-4D97-AF65-F5344CB8AC3E}">
        <p14:creationId xmlns:p14="http://schemas.microsoft.com/office/powerpoint/2010/main" val="2615843043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TM10001105[[fn=Crop]]</Template>
  <TotalTime>44</TotalTime>
  <Words>319</Words>
  <Application>Microsoft Office PowerPoint</Application>
  <PresentationFormat>Widescreen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Franklin Gothic Book</vt:lpstr>
      <vt:lpstr>Crop</vt:lpstr>
      <vt:lpstr>Office Theme</vt:lpstr>
      <vt:lpstr>PowerPoint Presentation</vt:lpstr>
      <vt:lpstr>Bariere în educația grupurilor minoritare din România</vt:lpstr>
      <vt:lpstr>Bariere în educația grupurilor minoritare din România</vt:lpstr>
      <vt:lpstr>Bariere de participare</vt:lpstr>
      <vt:lpstr>Bariere generate de curriculul</vt:lpstr>
      <vt:lpstr>Ce urmărește Școala din România?</vt:lpstr>
      <vt:lpstr>Bariere în educație pentru membrii comunității rome din România</vt:lpstr>
      <vt:lpstr>Ce vezi în imaginea alăturată?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Bariere</dc:title>
  <dc:creator>Daniela Tutos</dc:creator>
  <cp:lastModifiedBy>Lydia Wysocki</cp:lastModifiedBy>
  <cp:revision>9</cp:revision>
  <cp:lastPrinted>2016-10-27T05:23:27Z</cp:lastPrinted>
  <dcterms:created xsi:type="dcterms:W3CDTF">2016-10-26T09:29:46Z</dcterms:created>
  <dcterms:modified xsi:type="dcterms:W3CDTF">2016-11-16T15:09:35Z</dcterms:modified>
</cp:coreProperties>
</file>